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3" r:id="rId2"/>
    <p:sldId id="271" r:id="rId3"/>
    <p:sldId id="272" r:id="rId4"/>
    <p:sldId id="275" r:id="rId5"/>
    <p:sldId id="258" r:id="rId6"/>
    <p:sldId id="268" r:id="rId7"/>
    <p:sldId id="269" r:id="rId8"/>
    <p:sldId id="259" r:id="rId9"/>
    <p:sldId id="260" r:id="rId10"/>
    <p:sldId id="261" r:id="rId11"/>
    <p:sldId id="262" r:id="rId12"/>
    <p:sldId id="263" r:id="rId13"/>
    <p:sldId id="266" r:id="rId14"/>
    <p:sldId id="267" r:id="rId15"/>
    <p:sldId id="270" r:id="rId16"/>
    <p:sldId id="274" r:id="rId17"/>
    <p:sldId id="264" r:id="rId18"/>
    <p:sldId id="276" r:id="rId19"/>
    <p:sldId id="265" r:id="rId20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83" autoAdjust="0"/>
    <p:restoredTop sz="94650" autoAdjust="0"/>
  </p:normalViewPr>
  <p:slideViewPr>
    <p:cSldViewPr snapToGrid="0">
      <p:cViewPr varScale="1">
        <p:scale>
          <a:sx n="81" d="100"/>
          <a:sy n="81" d="100"/>
        </p:scale>
        <p:origin x="108" y="1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F8AA1-5D8B-4975-8176-5A3BFC68BFEE}" type="datetimeFigureOut">
              <a:rPr lang="ru-UA" smtClean="0"/>
              <a:t>15.12.2019</a:t>
            </a:fld>
            <a:endParaRPr lang="ru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216EB-45AA-4745-9802-869776294F64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716312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216EB-45AA-4745-9802-869776294F64}" type="slidenum">
              <a:rPr lang="ru-UA" smtClean="0"/>
              <a:t>17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82978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BA523-3F27-4410-9353-1708865AC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61BD57C-B34F-4062-85D3-888C3E0C6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6EA2FA-E430-44C1-84E2-FB95CC92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8697-B4C4-4651-89DE-D5CB52A37B92}" type="datetimeFigureOut">
              <a:rPr lang="ru-UA" smtClean="0"/>
              <a:t>15.12.2019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369C47-9089-4228-A9C6-81F8279FD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2926DF-8285-495E-A46A-6EBA7C90A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B6330-67E9-462F-BCF4-BE3D0CD1F924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185875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65CDC-C696-4E2B-B1FB-38B4EFFB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46522D2-CA6A-4FE8-919D-DA46787F9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72E580-DE0D-4FAF-A2A5-C4D22A708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8697-B4C4-4651-89DE-D5CB52A37B92}" type="datetimeFigureOut">
              <a:rPr lang="ru-UA" smtClean="0"/>
              <a:t>15.12.2019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2A1FB4-9BDF-4B5E-BB77-F4885805F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F4EB9B-D6DA-4BE0-B206-A7A2C416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B6330-67E9-462F-BCF4-BE3D0CD1F924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179829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F5F84C2-C25E-44A5-A63E-59AA4B1C0A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381BC6A-F0C8-4EF7-885B-9B1B159D5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385C04-23ED-48E4-BEF0-92AEAD9D1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8697-B4C4-4651-89DE-D5CB52A37B92}" type="datetimeFigureOut">
              <a:rPr lang="ru-UA" smtClean="0"/>
              <a:t>15.12.2019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257E19-0F2E-482D-84BE-6A677D56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C981B3-F61F-4C19-8AC6-4455E345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B6330-67E9-462F-BCF4-BE3D0CD1F924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86039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ABCA90-6539-4F94-8E86-210A244FA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EBF813-E627-4909-A80D-4245A6838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FE5CAA-A393-4FDB-A6A2-6068FAC7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8697-B4C4-4651-89DE-D5CB52A37B92}" type="datetimeFigureOut">
              <a:rPr lang="ru-UA" smtClean="0"/>
              <a:t>15.12.2019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5D0149-ADAC-4821-AE9E-8F046B398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65A921-358C-4D9C-A115-A535E9D10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B6330-67E9-462F-BCF4-BE3D0CD1F924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9877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77847E-B907-474E-96D1-A55850D60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C652C3-EAEF-46AA-A0F7-1E3B54071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4185FF-C8FB-4394-A860-D46304460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8697-B4C4-4651-89DE-D5CB52A37B92}" type="datetimeFigureOut">
              <a:rPr lang="ru-UA" smtClean="0"/>
              <a:t>15.12.2019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61C3AB-93BD-4957-B6B2-FD6B0F4F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822E57-2936-40ED-B0CD-2BDDC6264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B6330-67E9-462F-BCF4-BE3D0CD1F924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8553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2344A5-1962-4598-8629-E1ECF356B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9AD699-BA86-40D9-9058-4B8FDB738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4DB6ED-1EEC-46D1-BF2F-FC998183F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0F3385-16EF-4543-B858-64A0DE095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8697-B4C4-4651-89DE-D5CB52A37B92}" type="datetimeFigureOut">
              <a:rPr lang="ru-UA" smtClean="0"/>
              <a:t>15.12.2019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FCF5CD-225E-4D97-8542-68748EF79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C53FD7-04C3-4CE7-B7B2-B66939369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B6330-67E9-462F-BCF4-BE3D0CD1F924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9354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A7236F-150C-443C-800D-D1745F40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C96EC9-736D-4103-B9A2-403919D71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4EDE20-4225-4FDE-AEC2-6A7208646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6E94262-0840-4BA3-95EC-B2E37D21CA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9EFDC2E-94F3-4498-940F-A8800C6CAC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BC1D208-FA57-41E9-8963-98F29E7D8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8697-B4C4-4651-89DE-D5CB52A37B92}" type="datetimeFigureOut">
              <a:rPr lang="ru-UA" smtClean="0"/>
              <a:t>15.12.2019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B45179B-DE08-4CE7-B07A-63C2EE648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4485D36-0D18-4117-9233-C80593DBE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B6330-67E9-462F-BCF4-BE3D0CD1F924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32509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D54BBB-1AD0-4081-B94F-6080D732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58DF64E-40A6-4F53-928C-2B5DAB4E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8697-B4C4-4651-89DE-D5CB52A37B92}" type="datetimeFigureOut">
              <a:rPr lang="ru-UA" smtClean="0"/>
              <a:t>15.12.2019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F390BF6-0034-4054-8575-B73AC1214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C6FDDC-71E5-49AD-A19D-C566998D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B6330-67E9-462F-BCF4-BE3D0CD1F924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13802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C4AD179-3409-4379-89AA-3919D4A4D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8697-B4C4-4651-89DE-D5CB52A37B92}" type="datetimeFigureOut">
              <a:rPr lang="ru-UA" smtClean="0"/>
              <a:t>15.12.2019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CE264D1-882F-40DF-97A1-7B8D947B2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FFE886-BE82-4577-B435-539A1AD8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B6330-67E9-462F-BCF4-BE3D0CD1F924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58469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1861BA-EB89-4582-8E01-A56549BF2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065DFE-0C73-443A-A48E-E796AB6B5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51FE45E-2371-4B52-A12E-578B8B3D4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D558DD-1951-4A6E-86D7-76FCDCBB4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8697-B4C4-4651-89DE-D5CB52A37B92}" type="datetimeFigureOut">
              <a:rPr lang="ru-UA" smtClean="0"/>
              <a:t>15.12.2019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A0975C7-FF91-4CDB-9909-B37B3428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487E3ED-9F59-49C8-837C-CA69FE0B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B6330-67E9-462F-BCF4-BE3D0CD1F924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58289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7B75E7-6580-4B2E-AB56-87EA51383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AE5E7D3-6E5C-4A28-814F-A35A004DF3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844250-6F57-42F1-9735-E991F8A2C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C5632F-87A2-49C8-82C6-338F79674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8697-B4C4-4651-89DE-D5CB52A37B92}" type="datetimeFigureOut">
              <a:rPr lang="ru-UA" smtClean="0"/>
              <a:t>15.12.2019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C8F506-7A9F-452E-B32A-0B8C33D82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CA41E9-6E58-4ECE-9ED9-A0480BFBB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B6330-67E9-462F-BCF4-BE3D0CD1F924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60630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14BC5-44DD-4998-9FA4-2490F13C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553FA8-E593-497E-B235-9208CF1A2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D72B39-F535-4FBF-B986-444477C88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18697-B4C4-4651-89DE-D5CB52A37B92}" type="datetimeFigureOut">
              <a:rPr lang="ru-UA" smtClean="0"/>
              <a:t>15.12.2019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6B3340-D248-4C74-BD81-9D7E8C1E4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A2A34F-07D8-4DC7-B4AE-3DE419074A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B6330-67E9-462F-BCF4-BE3D0CD1F924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722921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task/visual-place-recognition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hyperlink" Target="bit.ly/2YmNoX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t.ly/2Rup7gO" TargetMode="External"/><Relationship Id="rId4" Type="http://schemas.openxmlformats.org/officeDocument/2006/relationships/hyperlink" Target="https://pytorch.org/get-started/locally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Rup7gO" TargetMode="External"/><Relationship Id="rId2" Type="http://schemas.openxmlformats.org/officeDocument/2006/relationships/hyperlink" Target="developer.nvidia.com/cuda-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Картинки по запросу &quot;hello there&quot;&quot;">
            <a:extLst>
              <a:ext uri="{FF2B5EF4-FFF2-40B4-BE49-F238E27FC236}">
                <a16:creationId xmlns:a16="http://schemas.microsoft.com/office/drawing/2014/main" id="{ABFE50DD-2A85-4C93-A6D9-D0DD413527D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43000"/>
            <a:ext cx="952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163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6CC435-684F-4B2C-9556-027D0EBD2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87" y="1582057"/>
            <a:ext cx="10714898" cy="3672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D88523-65B3-4141-8F0A-63E6293C6235}"/>
              </a:ext>
            </a:extLst>
          </p:cNvPr>
          <p:cNvSpPr txBox="1"/>
          <p:nvPr/>
        </p:nvSpPr>
        <p:spPr>
          <a:xfrm>
            <a:off x="3413518" y="257027"/>
            <a:ext cx="42492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Fix pytorch bugs</a:t>
            </a:r>
            <a:endParaRPr lang="ru-UA" sz="4800" dirty="0"/>
          </a:p>
        </p:txBody>
      </p:sp>
    </p:spTree>
    <p:extLst>
      <p:ext uri="{BB962C8B-B14F-4D97-AF65-F5344CB8AC3E}">
        <p14:creationId xmlns:p14="http://schemas.microsoft.com/office/powerpoint/2010/main" val="1740697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64FDDF-E079-4744-AF5D-951FB41EA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017" y="1199132"/>
            <a:ext cx="6000442" cy="5401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DF87AE-7355-40E0-8801-7169CBE6F954}"/>
              </a:ext>
            </a:extLst>
          </p:cNvPr>
          <p:cNvSpPr txBox="1"/>
          <p:nvPr/>
        </p:nvSpPr>
        <p:spPr>
          <a:xfrm>
            <a:off x="3413518" y="257027"/>
            <a:ext cx="42492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Fix pytorch bugs</a:t>
            </a:r>
            <a:endParaRPr lang="ru-UA" sz="4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D22D61-41AE-4FCE-A7A6-BD82702A3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637" y="1311029"/>
            <a:ext cx="6268325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54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4FDB1-8C40-46D9-B02D-1E0DAAAC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VLAD</a:t>
            </a:r>
            <a:r>
              <a:rPr lang="en-US" dirty="0"/>
              <a:t> (Vector of Locally Aggregated Descriptors)</a:t>
            </a:r>
            <a:endParaRPr lang="ru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266713-69D0-455E-8260-03252CFAC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518" y="2003508"/>
            <a:ext cx="8351268" cy="357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89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927E0D-326B-4EF7-A302-4508287A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(</a:t>
            </a:r>
            <a:r>
              <a:rPr lang="uk-UA" dirty="0"/>
              <a:t>Вкладення</a:t>
            </a:r>
            <a:r>
              <a:rPr lang="en-US" dirty="0"/>
              <a:t>)</a:t>
            </a:r>
            <a:endParaRPr lang="ru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DF94D-1CA1-4B5D-9799-2DE62DE01011}"/>
              </a:ext>
            </a:extLst>
          </p:cNvPr>
          <p:cNvSpPr txBox="1"/>
          <p:nvPr/>
        </p:nvSpPr>
        <p:spPr>
          <a:xfrm>
            <a:off x="838200" y="1959427"/>
            <a:ext cx="106861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An </a:t>
            </a:r>
            <a:r>
              <a:rPr lang="en-US" sz="3200" i="1" dirty="0"/>
              <a:t>embedding</a:t>
            </a:r>
            <a:r>
              <a:rPr lang="en-US" sz="2800" i="1" dirty="0"/>
              <a:t> is a mapping of a discrete — categorical — variable to a vector of continuous numbers.</a:t>
            </a:r>
            <a:r>
              <a:rPr lang="en-US" sz="2800" dirty="0"/>
              <a:t> In the context of neural networks, embeddings are </a:t>
            </a:r>
            <a:r>
              <a:rPr lang="en-US" sz="2800" i="1" dirty="0"/>
              <a:t>low-dimensional,</a:t>
            </a:r>
            <a:r>
              <a:rPr lang="en-US" sz="2800" dirty="0"/>
              <a:t> </a:t>
            </a:r>
            <a:r>
              <a:rPr lang="en-US" sz="2800" i="1" dirty="0"/>
              <a:t>learned</a:t>
            </a:r>
            <a:r>
              <a:rPr lang="en-US" sz="2800" dirty="0"/>
              <a:t> continuous vector representations of discrete variables. Neural network embeddings are useful because they can </a:t>
            </a:r>
            <a:r>
              <a:rPr lang="en-US" sz="2800" i="1" dirty="0"/>
              <a:t>reduce the dimensionality</a:t>
            </a:r>
            <a:r>
              <a:rPr lang="en-US" sz="2800" dirty="0"/>
              <a:t> of categorical variables and </a:t>
            </a:r>
            <a:r>
              <a:rPr lang="en-US" sz="2800" i="1" dirty="0"/>
              <a:t>meaningfully represent</a:t>
            </a:r>
            <a:r>
              <a:rPr lang="en-US" sz="2800" dirty="0"/>
              <a:t> categories in the transformed space.</a:t>
            </a:r>
            <a:endParaRPr lang="ru-UA" sz="2800" dirty="0"/>
          </a:p>
        </p:txBody>
      </p:sp>
    </p:spTree>
    <p:extLst>
      <p:ext uri="{BB962C8B-B14F-4D97-AF65-F5344CB8AC3E}">
        <p14:creationId xmlns:p14="http://schemas.microsoft.com/office/powerpoint/2010/main" val="757815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D025F-FCA4-4056-8053-BE61E3A54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 embeddings have 3 primary purposes: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5BBC9F-C5F6-4A66-B344-A22CD1D87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43" y="1690688"/>
            <a:ext cx="4953000" cy="4415518"/>
          </a:xfrm>
        </p:spPr>
        <p:txBody>
          <a:bodyPr>
            <a:normAutofit fontScale="92500"/>
          </a:bodyPr>
          <a:lstStyle/>
          <a:p>
            <a:r>
              <a:rPr lang="en-US" dirty="0"/>
              <a:t>Finding nearest neighbors in the embedding space. These can be used to make recommendations based on user interests or cluster categories.</a:t>
            </a:r>
          </a:p>
          <a:p>
            <a:r>
              <a:rPr lang="en-US" dirty="0"/>
              <a:t>As input to a machine learning model for a supervised task.</a:t>
            </a:r>
          </a:p>
          <a:p>
            <a:r>
              <a:rPr lang="en-US" dirty="0"/>
              <a:t>For visualization of concepts and relations between categories.</a:t>
            </a:r>
          </a:p>
          <a:p>
            <a:pPr marL="0" indent="0">
              <a:buNone/>
            </a:pPr>
            <a:br>
              <a:rPr lang="en-US" dirty="0"/>
            </a:br>
            <a:endParaRPr lang="ru-UA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76BCF80-D437-4F1F-883D-9AA6A9C696E9}"/>
              </a:ext>
            </a:extLst>
          </p:cNvPr>
          <p:cNvGrpSpPr/>
          <p:nvPr/>
        </p:nvGrpSpPr>
        <p:grpSpPr>
          <a:xfrm>
            <a:off x="5080297" y="1190170"/>
            <a:ext cx="7100817" cy="5667830"/>
            <a:chOff x="5080297" y="1190170"/>
            <a:chExt cx="7100817" cy="5667830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ED1560B5-5386-43D8-8DB8-A2C962DE06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297" y="1391941"/>
              <a:ext cx="7100817" cy="5466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902F013-39C4-4258-8D9E-128209525598}"/>
                </a:ext>
              </a:extLst>
            </p:cNvPr>
            <p:cNvSpPr/>
            <p:nvPr/>
          </p:nvSpPr>
          <p:spPr>
            <a:xfrm>
              <a:off x="6255657" y="1190170"/>
              <a:ext cx="3367314" cy="5005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227839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E79B18-E674-4965-A50D-B711C0BA0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74" y="2154535"/>
            <a:ext cx="9983593" cy="209579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DB5CBF1-2B94-4F9B-8B16-2F57507BA5EA}"/>
              </a:ext>
            </a:extLst>
          </p:cNvPr>
          <p:cNvSpPr/>
          <p:nvPr/>
        </p:nvSpPr>
        <p:spPr>
          <a:xfrm>
            <a:off x="10005244" y="2311335"/>
            <a:ext cx="1869256" cy="193899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Vector of Locally Aggregated Descriptors</a:t>
            </a:r>
          </a:p>
          <a:p>
            <a:r>
              <a:rPr lang="en-US" sz="2400" dirty="0"/>
              <a:t>(Embedding)</a:t>
            </a:r>
            <a:endParaRPr lang="ru-UA" sz="24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A8F155D-C2E1-4A20-8A8A-F86F8BE4F93C}"/>
              </a:ext>
            </a:extLst>
          </p:cNvPr>
          <p:cNvSpPr/>
          <p:nvPr/>
        </p:nvSpPr>
        <p:spPr>
          <a:xfrm>
            <a:off x="2838450" y="158234"/>
            <a:ext cx="65151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Convolutional Neural Network</a:t>
            </a:r>
            <a:r>
              <a:rPr lang="en-US" sz="3200" dirty="0"/>
              <a:t> architecture with the NetVLAD layer</a:t>
            </a:r>
            <a:endParaRPr lang="ru-UA" sz="3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9024D23-DBDC-40A5-BF2A-A940BC4A1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282" y="4276237"/>
            <a:ext cx="2990081" cy="2449439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6CC4D4D-213F-4FDA-8DD3-7A56E6B154A0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036323" y="3898900"/>
            <a:ext cx="0" cy="3773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2133DF8-6024-49A5-B9B7-BDF2F0B3D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937" y="4645736"/>
            <a:ext cx="6353630" cy="1329076"/>
          </a:xfrm>
          <a:prstGeom prst="rect">
            <a:avLst/>
          </a:prstGeom>
        </p:spPr>
      </p:pic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570B272-33AF-4046-913B-96C37551B3A8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327900" y="4087568"/>
            <a:ext cx="471852" cy="5581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320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B458E8-F0C0-4B40-AAB5-0749815E3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19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Simple demo</a:t>
            </a:r>
            <a:endParaRPr lang="ru-UA" sz="6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9F94A4-6C6D-4866-BC2F-CB3E0C79E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4758"/>
            <a:ext cx="10515600" cy="15965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Distinguish by a photo whether you at CSC faculty building or KPI first building </a:t>
            </a:r>
            <a:endParaRPr lang="ru-UA" sz="4800" dirty="0"/>
          </a:p>
        </p:txBody>
      </p:sp>
      <p:pic>
        <p:nvPicPr>
          <p:cNvPr id="10242" name="Picture 2" descr="Картинки по запросу &quot;задумывающийся смайлик&quot;&quot;">
            <a:extLst>
              <a:ext uri="{FF2B5EF4-FFF2-40B4-BE49-F238E27FC236}">
                <a16:creationId xmlns:a16="http://schemas.microsoft.com/office/drawing/2014/main" id="{E65A428F-F792-466C-AFAC-6A6BA7EA7A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00" y="376102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Картинки по запросу &quot;факультет компьютерных наук и кибернетики&quot;&quot;">
            <a:extLst>
              <a:ext uri="{FF2B5EF4-FFF2-40B4-BE49-F238E27FC236}">
                <a16:creationId xmlns:a16="http://schemas.microsoft.com/office/drawing/2014/main" id="{3832D1F4-A4D7-4F6D-A3EC-3391F58EC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8"/>
          <a:stretch/>
        </p:blipFill>
        <p:spPr bwMode="auto">
          <a:xfrm>
            <a:off x="571501" y="3451303"/>
            <a:ext cx="3594099" cy="252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Картинки по запросу &quot;кпи&quot;&quot;">
            <a:extLst>
              <a:ext uri="{FF2B5EF4-FFF2-40B4-BE49-F238E27FC236}">
                <a16:creationId xmlns:a16="http://schemas.microsoft.com/office/drawing/2014/main" id="{02EF22D5-3D8A-438C-A6E6-4C056FCF7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38"/>
          <a:stretch/>
        </p:blipFill>
        <p:spPr bwMode="auto">
          <a:xfrm>
            <a:off x="7848601" y="3388325"/>
            <a:ext cx="3594099" cy="258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70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C2BE87-A055-4828-9C91-D54CB7E13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380"/>
            <a:ext cx="12192000" cy="6111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679474-B7BF-4B3E-88E2-A10E0EA23B74}"/>
              </a:ext>
            </a:extLst>
          </p:cNvPr>
          <p:cNvSpPr txBox="1"/>
          <p:nvPr/>
        </p:nvSpPr>
        <p:spPr>
          <a:xfrm>
            <a:off x="1149927" y="278377"/>
            <a:ext cx="9892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Pair-wise “distance” between each two images</a:t>
            </a:r>
            <a:endParaRPr lang="ru-UA" sz="36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BEC3318-CDA9-4073-B916-6AEE9F760DE8}"/>
              </a:ext>
            </a:extLst>
          </p:cNvPr>
          <p:cNvSpPr/>
          <p:nvPr/>
        </p:nvSpPr>
        <p:spPr>
          <a:xfrm>
            <a:off x="6234547" y="1172685"/>
            <a:ext cx="213756" cy="47263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68EDE3-A317-4194-93AC-FE84CFFD7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8" y="2184817"/>
            <a:ext cx="1924050" cy="2571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8FE44-5BC6-4591-A640-60BE175E3CA8}"/>
              </a:ext>
            </a:extLst>
          </p:cNvPr>
          <p:cNvSpPr txBox="1"/>
          <p:nvPr/>
        </p:nvSpPr>
        <p:spPr>
          <a:xfrm>
            <a:off x="530080" y="4671408"/>
            <a:ext cx="2507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04.jpg - Original image</a:t>
            </a:r>
            <a:endParaRPr lang="ru-UA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D26F304C-DA27-44FC-8D27-6C2310BC7DC3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6341425" y="2158229"/>
            <a:ext cx="2776598" cy="24645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E5B7018-7ECA-434F-95C2-456DAAC80E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7"/>
          <a:stretch/>
        </p:blipFill>
        <p:spPr>
          <a:xfrm>
            <a:off x="9118023" y="1180414"/>
            <a:ext cx="1924050" cy="1955630"/>
          </a:xfrm>
          <a:prstGeom prst="rect">
            <a:avLst/>
          </a:prstGeom>
        </p:spPr>
      </p:pic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9A0AFD33-DA07-4E03-B2F3-9174AB74DBE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341425" y="5040740"/>
            <a:ext cx="2776598" cy="3504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BD6C48D-3D59-4733-BDC3-EDCDE4E1C42C}"/>
              </a:ext>
            </a:extLst>
          </p:cNvPr>
          <p:cNvSpPr txBox="1"/>
          <p:nvPr/>
        </p:nvSpPr>
        <p:spPr>
          <a:xfrm>
            <a:off x="8957161" y="3128370"/>
            <a:ext cx="2507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10.jpg - Compare image</a:t>
            </a:r>
            <a:endParaRPr lang="ru-U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32A706-B5B5-4B5B-8B2F-287D586ED7E5}"/>
              </a:ext>
            </a:extLst>
          </p:cNvPr>
          <p:cNvSpPr txBox="1"/>
          <p:nvPr/>
        </p:nvSpPr>
        <p:spPr>
          <a:xfrm>
            <a:off x="8957161" y="5773515"/>
            <a:ext cx="2507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15.jpg - Compare image</a:t>
            </a:r>
            <a:endParaRPr lang="ru-UA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671748E-462B-4D40-982F-15472FAC0F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023" y="4316840"/>
            <a:ext cx="193357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99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5F687-9E84-4B1C-971D-D5D07EB0E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have by the end?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86EEB1-A9C4-4B3B-9482-7E4B1B0CE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check if some photo corresponds some place and</a:t>
            </a:r>
            <a:r>
              <a:rPr lang="uk-UA" dirty="0"/>
              <a:t> </a:t>
            </a:r>
            <a:r>
              <a:rPr lang="en-US" dirty="0"/>
              <a:t>restore position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630658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4DD739-3446-463C-B0F2-78EDC7A84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700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Why this approach is better then other</a:t>
            </a:r>
            <a:endParaRPr lang="ru-UA" sz="54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A59411-145E-42F5-9511-0F5FBBF58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It is scalable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(very much scalable)</a:t>
            </a:r>
            <a:endParaRPr lang="ru-UA" sz="4400" dirty="0"/>
          </a:p>
          <a:p>
            <a:pPr marL="0" indent="0">
              <a:buNone/>
            </a:pPr>
            <a:endParaRPr lang="ru-UA" sz="4400" dirty="0"/>
          </a:p>
        </p:txBody>
      </p:sp>
    </p:spTree>
    <p:extLst>
      <p:ext uri="{BB962C8B-B14F-4D97-AF65-F5344CB8AC3E}">
        <p14:creationId xmlns:p14="http://schemas.microsoft.com/office/powerpoint/2010/main" val="1489206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E3F75D-7DDC-4A01-B620-499B1C2EA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828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An idea</a:t>
            </a:r>
            <a:endParaRPr lang="ru-UA" sz="60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893795-E30C-4E8F-BB75-6C54C6341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99" y="1589345"/>
            <a:ext cx="4286848" cy="1705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0441EF-A7E6-4167-AEC3-5ED7474DD036}"/>
              </a:ext>
            </a:extLst>
          </p:cNvPr>
          <p:cNvSpPr txBox="1"/>
          <p:nvPr/>
        </p:nvSpPr>
        <p:spPr>
          <a:xfrm>
            <a:off x="4968172" y="2707606"/>
            <a:ext cx="76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+</a:t>
            </a:r>
            <a:endParaRPr lang="ru-UA" sz="6600" b="1" dirty="0"/>
          </a:p>
        </p:txBody>
      </p:sp>
      <p:pic>
        <p:nvPicPr>
          <p:cNvPr id="8196" name="Picture 4" descr="Картинки по запросу &quot;user with camera&quot;&quot;">
            <a:extLst>
              <a:ext uri="{FF2B5EF4-FFF2-40B4-BE49-F238E27FC236}">
                <a16:creationId xmlns:a16="http://schemas.microsoft.com/office/drawing/2014/main" id="{8E80F49D-23AB-4AE0-820A-769EE468D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957" y="3429000"/>
            <a:ext cx="3144043" cy="314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Картинки по запросу &quot;neural network&quot;&quot;">
            <a:extLst>
              <a:ext uri="{FF2B5EF4-FFF2-40B4-BE49-F238E27FC236}">
                <a16:creationId xmlns:a16="http://schemas.microsoft.com/office/drawing/2014/main" id="{C78174F2-0CF8-43D1-860C-BBA466915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252" y="789599"/>
            <a:ext cx="3144043" cy="378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4AC4D684-A5CA-4EE3-8386-2018CA259B66}"/>
              </a:ext>
            </a:extLst>
          </p:cNvPr>
          <p:cNvSpPr/>
          <p:nvPr/>
        </p:nvSpPr>
        <p:spPr>
          <a:xfrm>
            <a:off x="437747" y="284958"/>
            <a:ext cx="9188853" cy="628808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461FBB-4ACE-4FE7-B0BB-1E03C74DFA61}"/>
              </a:ext>
            </a:extLst>
          </p:cNvPr>
          <p:cNvSpPr txBox="1"/>
          <p:nvPr/>
        </p:nvSpPr>
        <p:spPr>
          <a:xfrm>
            <a:off x="9773221" y="2875002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=</a:t>
            </a:r>
            <a:endParaRPr lang="ru-UA" sz="6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4C005-E402-4BB1-BD4A-54C150FAC66E}"/>
              </a:ext>
            </a:extLst>
          </p:cNvPr>
          <p:cNvSpPr txBox="1"/>
          <p:nvPr/>
        </p:nvSpPr>
        <p:spPr>
          <a:xfrm rot="2833545">
            <a:off x="9263220" y="2786727"/>
            <a:ext cx="33729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LOCATION</a:t>
            </a:r>
            <a:endParaRPr lang="ru-UA" sz="6000" dirty="0"/>
          </a:p>
        </p:txBody>
      </p:sp>
    </p:spTree>
    <p:extLst>
      <p:ext uri="{BB962C8B-B14F-4D97-AF65-F5344CB8AC3E}">
        <p14:creationId xmlns:p14="http://schemas.microsoft.com/office/powerpoint/2010/main" val="2380786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4F341-F396-4980-9025-05025AB6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Possible ways of use</a:t>
            </a:r>
            <a:endParaRPr lang="ru-UA" sz="54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F2B22C-0DE6-40CD-8C1B-70598A011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71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Detecting interesting places for traveler, e. g. train passengers can use their phones to seek attractions while they are traveling</a:t>
            </a:r>
          </a:p>
          <a:p>
            <a:r>
              <a:rPr lang="en-US" sz="3200" dirty="0"/>
              <a:t>Offline navigation</a:t>
            </a:r>
          </a:p>
          <a:p>
            <a:r>
              <a:rPr lang="en-US" sz="3200" dirty="0"/>
              <a:t>Etc.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CC0524F-11AF-4A81-83A6-2F417442FFC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00" y="214312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78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9D8FD-38BE-436F-B246-A2CA8AAA9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Steps of solving</a:t>
            </a:r>
            <a:endParaRPr lang="ru-UA" sz="6600" b="1" dirty="0"/>
          </a:p>
        </p:txBody>
      </p:sp>
    </p:spTree>
    <p:extLst>
      <p:ext uri="{BB962C8B-B14F-4D97-AF65-F5344CB8AC3E}">
        <p14:creationId xmlns:p14="http://schemas.microsoft.com/office/powerpoint/2010/main" val="2483841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33B9A4-9499-4915-98D4-2C3E3952B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3"/>
          <a:stretch/>
        </p:blipFill>
        <p:spPr>
          <a:xfrm>
            <a:off x="2829001" y="1274364"/>
            <a:ext cx="7455241" cy="5304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988FC-C283-4A1B-A5CA-D5D1380018EF}"/>
              </a:ext>
            </a:extLst>
          </p:cNvPr>
          <p:cNvSpPr txBox="1"/>
          <p:nvPr/>
        </p:nvSpPr>
        <p:spPr>
          <a:xfrm>
            <a:off x="2762250" y="279095"/>
            <a:ext cx="75887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hlinkClick r:id="rId3"/>
              </a:rPr>
              <a:t>paperswithcode.com/task/visual-place-recognition</a:t>
            </a:r>
            <a:endParaRPr lang="en-GB" sz="2800" dirty="0"/>
          </a:p>
          <a:p>
            <a:r>
              <a:rPr lang="en-GB" sz="2800" dirty="0">
                <a:hlinkClick r:id="rId4"/>
              </a:rPr>
              <a:t>bit.ly/2YmNoXs</a:t>
            </a:r>
            <a:endParaRPr lang="ru-UA" sz="28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5847843-5978-4DBE-BC19-85716460C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622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62C084E-8FA7-4EE8-9372-482BF81A6BD9}"/>
              </a:ext>
            </a:extLst>
          </p:cNvPr>
          <p:cNvSpPr/>
          <p:nvPr/>
        </p:nvSpPr>
        <p:spPr>
          <a:xfrm>
            <a:off x="3294743" y="5065486"/>
            <a:ext cx="6415314" cy="151341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73181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800E56-4121-4A1E-8B77-D322D2D52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22" y="566056"/>
            <a:ext cx="9284346" cy="4158299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CB22CF3-8E45-4B88-B647-2581F1924C19}"/>
              </a:ext>
            </a:extLst>
          </p:cNvPr>
          <p:cNvCxnSpPr/>
          <p:nvPr/>
        </p:nvCxnSpPr>
        <p:spPr>
          <a:xfrm>
            <a:off x="1318294" y="2844800"/>
            <a:ext cx="91512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995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E6FFDE-62D1-47C5-89E5-FC4C56DEA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74" y="0"/>
            <a:ext cx="10721051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D444219-ADAE-4C7C-B3D3-A568A8049BF5}"/>
              </a:ext>
            </a:extLst>
          </p:cNvPr>
          <p:cNvSpPr/>
          <p:nvPr/>
        </p:nvSpPr>
        <p:spPr>
          <a:xfrm>
            <a:off x="1161143" y="5370286"/>
            <a:ext cx="10295382" cy="1487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75541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5C886B-FD4A-492E-8CD2-16A4185BF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674897"/>
            <a:ext cx="9400193" cy="366607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F96EC2C-94BB-4CD0-ABC9-1810D15F1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622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17C366-1CC2-460B-9557-DC7FBCD87BB5}"/>
              </a:ext>
            </a:extLst>
          </p:cNvPr>
          <p:cNvSpPr txBox="1"/>
          <p:nvPr/>
        </p:nvSpPr>
        <p:spPr>
          <a:xfrm>
            <a:off x="2762249" y="279095"/>
            <a:ext cx="13755008" cy="52322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 sz="2800" dirty="0">
                <a:hlinkClick r:id="rId4"/>
              </a:rPr>
              <a:t>pytorch.org/get-started/locally/</a:t>
            </a:r>
            <a:endParaRPr lang="ru-UA" sz="2800" dirty="0"/>
          </a:p>
          <a:p>
            <a:r>
              <a:rPr lang="en-GB" sz="2800" dirty="0">
                <a:hlinkClick r:id="rId5"/>
              </a:rPr>
              <a:t>bit.ly/2Rup7gO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15329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F988FC-C283-4A1B-A5CA-D5D1380018EF}"/>
              </a:ext>
            </a:extLst>
          </p:cNvPr>
          <p:cNvSpPr txBox="1"/>
          <p:nvPr/>
        </p:nvSpPr>
        <p:spPr>
          <a:xfrm>
            <a:off x="2762250" y="279095"/>
            <a:ext cx="13566321" cy="52322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 sz="2800" dirty="0">
                <a:hlinkClick r:id="rId2"/>
              </a:rPr>
              <a:t>developer.nvidia.com/cuda-downloads </a:t>
            </a:r>
            <a:r>
              <a:rPr lang="en-GB" sz="2800" dirty="0"/>
              <a:t> </a:t>
            </a:r>
            <a:r>
              <a:rPr lang="en-GB" sz="2800" dirty="0">
                <a:hlinkClick r:id="rId3"/>
              </a:rPr>
              <a:t>bit.ly/2Rup7gO</a:t>
            </a:r>
            <a:endParaRPr lang="en-GB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1A3414-DF61-45A5-A957-B422E22A0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0" y="802315"/>
            <a:ext cx="9032072" cy="4141160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346C4DB-F1FD-46D6-92F2-AA272C976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622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9204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1243</TotalTime>
  <Words>302</Words>
  <Application>Microsoft Office PowerPoint</Application>
  <PresentationFormat>Широкоэкранный</PresentationFormat>
  <Paragraphs>39</Paragraphs>
  <Slides>19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Тема Office</vt:lpstr>
      <vt:lpstr>Презентация PowerPoint</vt:lpstr>
      <vt:lpstr>An idea</vt:lpstr>
      <vt:lpstr>Possible ways of use</vt:lpstr>
      <vt:lpstr>Steps of solving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NetVLAD (Vector of Locally Aggregated Descriptors)</vt:lpstr>
      <vt:lpstr>Embedding (Вкладення)</vt:lpstr>
      <vt:lpstr>Neural network embeddings have 3 primary purposes:</vt:lpstr>
      <vt:lpstr>Презентация PowerPoint</vt:lpstr>
      <vt:lpstr>Simple demo</vt:lpstr>
      <vt:lpstr>Презентация PowerPoint</vt:lpstr>
      <vt:lpstr>What do we have by the end?</vt:lpstr>
      <vt:lpstr>Why this approach is better then other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Dmitry</dc:creator>
  <cp:lastModifiedBy>Dmitry</cp:lastModifiedBy>
  <cp:revision>26</cp:revision>
  <dcterms:created xsi:type="dcterms:W3CDTF">2019-12-06T20:28:46Z</dcterms:created>
  <dcterms:modified xsi:type="dcterms:W3CDTF">2019-12-15T21:10:25Z</dcterms:modified>
</cp:coreProperties>
</file>